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8" r:id="rId3"/>
    <p:sldId id="257" r:id="rId4"/>
    <p:sldId id="259" r:id="rId5"/>
    <p:sldId id="265" r:id="rId6"/>
    <p:sldId id="269" r:id="rId7"/>
    <p:sldId id="270" r:id="rId8"/>
    <p:sldId id="279" r:id="rId9"/>
    <p:sldId id="274" r:id="rId10"/>
    <p:sldId id="275" r:id="rId11"/>
    <p:sldId id="276" r:id="rId12"/>
    <p:sldId id="277" r:id="rId13"/>
    <p:sldId id="271" r:id="rId14"/>
    <p:sldId id="278" r:id="rId15"/>
    <p:sldId id="273" r:id="rId16"/>
    <p:sldId id="266" r:id="rId17"/>
    <p:sldId id="267" r:id="rId18"/>
    <p:sldId id="280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211" autoAdjust="0"/>
  </p:normalViewPr>
  <p:slideViewPr>
    <p:cSldViewPr>
      <p:cViewPr>
        <p:scale>
          <a:sx n="60" d="100"/>
          <a:sy n="60" d="100"/>
        </p:scale>
        <p:origin x="-15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Village%20Plan\Questions%20Analysis%2011-12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Village%20Plan\Questions%20Analysis%2011-12-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Village%20Plan\Questions%20Analysis%2011-12-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Support additional premises?</a:t>
            </a:r>
          </a:p>
        </c:rich>
      </c:tx>
      <c:layout>
        <c:manualLayout>
          <c:xMode val="edge"/>
          <c:yMode val="edge"/>
          <c:x val="8.2777495289085914E-3"/>
          <c:y val="5.7698498411181992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Support additional premises?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Concerns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Concerns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Commercial traffic</c:v>
                </c:pt>
                <c:pt idx="1">
                  <c:v>Property infilling</c:v>
                </c:pt>
                <c:pt idx="2">
                  <c:v>Village boundary extension</c:v>
                </c:pt>
                <c:pt idx="3">
                  <c:v>None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206</c:v>
                </c:pt>
                <c:pt idx="1">
                  <c:v>88</c:v>
                </c:pt>
                <c:pt idx="2">
                  <c:v>119</c:v>
                </c:pt>
                <c:pt idx="3">
                  <c:v>87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Homeworking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Homeworking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Regularly</c:v>
                </c:pt>
                <c:pt idx="1">
                  <c:v>Often</c:v>
                </c:pt>
                <c:pt idx="2">
                  <c:v>Occasionally</c:v>
                </c:pt>
                <c:pt idx="3">
                  <c:v>Never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19</c:v>
                </c:pt>
                <c:pt idx="2">
                  <c:v>84</c:v>
                </c:pt>
                <c:pt idx="3">
                  <c:v>195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Own business (% 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Own business (% 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yes / part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Networking events ? (%)</a:t>
            </a:r>
          </a:p>
        </c:rich>
      </c:tx>
      <c:layout>
        <c:manualLayout>
          <c:xMode val="edge"/>
          <c:yMode val="edge"/>
          <c:x val="0.17387296567815752"/>
          <c:y val="6.639708594263914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Networking events ? (%)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0571536485219986"/>
          <c:y val="0.44523642495655913"/>
          <c:w val="0.17366815365068647"/>
          <c:h val="0.33506621647826507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0.69042</cdr:x>
      <cdr:y>0.15247</cdr:y>
    </cdr:from>
    <cdr:to>
      <cdr:x>0.90882</cdr:x>
      <cdr:y>0.51122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664" y="388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BDB8A-F65E-4E8A-A42E-50404ACE1BF1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82AEE-064C-4A7F-94EB-D481F6CAD6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82AEE-064C-4A7F-94EB-D481F6CAD6F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BA6F62-616C-4310-9E98-F8575ABABD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6F310C-27A8-4ADB-9927-27543F4D33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75C0-1AA0-4361-A00C-6A76D26444A6}" type="datetimeFigureOut">
              <a:rPr lang="en-GB"/>
              <a:pPr>
                <a:defRPr/>
              </a:pPr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EC01-E11E-48BD-B4F3-75CB4B2FA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6760-DF5E-44D6-8F44-EA2C7099AC1F}" type="datetimeFigureOut">
              <a:rPr lang="en-GB" smtClean="0"/>
              <a:pPr/>
              <a:t>28/01/2013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90BC-EFA7-4CE7-B2D2-1233E4DDEB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5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6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332656"/>
            <a:ext cx="6552728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Roads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564904"/>
            <a:ext cx="2664296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564904"/>
            <a:ext cx="271678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869160"/>
            <a:ext cx="2667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941168"/>
            <a:ext cx="2682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552" y="19168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Two thirds of respondents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wanted a controlled crossing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of the A418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with the very large majority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preferring a pelican crossing</a:t>
            </a:r>
            <a:endParaRPr lang="en-GB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07707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A majority of respondents were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willing to help raise funds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for a crossing, especially a pelican crossing, but respondents were also clearly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unsupportive of an increase in local taxes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to pay for the crossing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Tiddington 4 Village Plan</a:t>
            </a:r>
            <a:br>
              <a:rPr lang="en-GB" sz="2800" b="1"/>
            </a:br>
            <a:r>
              <a:rPr lang="en-GB" sz="2800" b="1"/>
              <a:t>Survey Results – Housing</a:t>
            </a:r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1557338"/>
            <a:ext cx="8229600" cy="21875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/>
              <a:t>If the parish does have new development, which types of housing do you believe are most important for the parish?</a:t>
            </a:r>
            <a:endParaRPr lang="en-GB" sz="1800"/>
          </a:p>
          <a:p>
            <a:pPr algn="ctr">
              <a:buFontTx/>
              <a:buNone/>
            </a:pPr>
            <a:r>
              <a:rPr lang="en-GB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Most Important Housing Type – Housing for people with local connections only</a:t>
            </a:r>
          </a:p>
        </p:txBody>
      </p:sp>
      <p:pic>
        <p:nvPicPr>
          <p:cNvPr id="3108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827088" y="5681663"/>
            <a:ext cx="196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0" y="5589588"/>
            <a:ext cx="461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1200" b="1"/>
              <a:t>Least Important Housing Type – Affordable Housing to buy / Shared Ownership</a:t>
            </a:r>
            <a:endParaRPr lang="en-GB" b="1"/>
          </a:p>
        </p:txBody>
      </p:sp>
      <p:graphicFrame>
        <p:nvGraphicFramePr>
          <p:cNvPr id="3138" name="Object 66"/>
          <p:cNvGraphicFramePr>
            <a:graphicFrameLocks noChangeAspect="1"/>
          </p:cNvGraphicFramePr>
          <p:nvPr>
            <p:ph sz="quarter" idx="1"/>
          </p:nvPr>
        </p:nvGraphicFramePr>
        <p:xfrm>
          <a:off x="107950" y="2565400"/>
          <a:ext cx="4464050" cy="2328863"/>
        </p:xfrm>
        <a:graphic>
          <a:graphicData uri="http://schemas.openxmlformats.org/presentationml/2006/ole">
            <p:oleObj spid="_x0000_s30722" name="Chart" r:id="rId4" imgW="6800850" imgH="3924381" progId="Excel.Sheet.8">
              <p:embed/>
            </p:oleObj>
          </a:graphicData>
        </a:graphic>
      </p:graphicFrame>
      <p:graphicFrame>
        <p:nvGraphicFramePr>
          <p:cNvPr id="3139" name="Object 67"/>
          <p:cNvGraphicFramePr>
            <a:graphicFrameLocks noChangeAspect="1"/>
          </p:cNvGraphicFramePr>
          <p:nvPr>
            <p:ph sz="quarter" idx="2"/>
          </p:nvPr>
        </p:nvGraphicFramePr>
        <p:xfrm>
          <a:off x="4643438" y="4005263"/>
          <a:ext cx="4321175" cy="2519362"/>
        </p:xfrm>
        <a:graphic>
          <a:graphicData uri="http://schemas.openxmlformats.org/presentationml/2006/ole">
            <p:oleObj spid="_x0000_s30723" name="Chart" r:id="rId5" imgW="7791612" imgH="40100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07413" cy="1873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b="1"/>
              <a:t>OTHER TYPES OF HOUSING: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None/>
            </a:pPr>
            <a:r>
              <a:rPr lang="en-US" sz="900"/>
              <a:t>- First time buyers                      				- Housing only in villages with existing amenities i.e. Great Milton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None/>
            </a:pPr>
            <a:r>
              <a:rPr lang="en-US" sz="900"/>
              <a:t>- Private market housing				- Housing suitable for the elderly should be for their use only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None/>
            </a:pPr>
            <a:r>
              <a:rPr lang="en-US" sz="900"/>
              <a:t>- Possibly small bungalows for old people              			- Affordable housing and larger properties. Good to have a mix of home 						  owners/occupiers across village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900"/>
          </a:p>
          <a:p>
            <a:pPr>
              <a:lnSpc>
                <a:spcPct val="80000"/>
              </a:lnSpc>
              <a:buFontTx/>
              <a:buNone/>
            </a:pPr>
            <a:r>
              <a:rPr lang="en-US" sz="900"/>
              <a:t>- Single dwellings for senior villagers to relocate to when house/garden gets to big/much   - This is a mixed community and this should guide any future development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900"/>
              <a:t>- Wardened or community housing for the elderly</a:t>
            </a:r>
            <a:endParaRPr lang="en-GB" sz="900"/>
          </a:p>
        </p:txBody>
      </p:sp>
      <p:sp>
        <p:nvSpPr>
          <p:cNvPr id="21508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ts val="1700"/>
              </a:lnSpc>
            </a:pPr>
            <a:r>
              <a:rPr lang="en-GB" sz="2800" b="1"/>
              <a:t>Tiddington 4 Village Plan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r>
              <a:rPr lang="en-GB" sz="2800" b="1"/>
              <a:t>Survey Results – Housing</a:t>
            </a:r>
          </a:p>
        </p:txBody>
      </p:sp>
      <p:pic>
        <p:nvPicPr>
          <p:cNvPr id="21509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00113" y="3644900"/>
            <a:ext cx="71294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*******************************</a:t>
            </a:r>
          </a:p>
          <a:p>
            <a:pPr algn="ctr"/>
            <a:r>
              <a:rPr lang="en-US" b="1"/>
              <a:t>Do you think preference for low-cost homes (shared equity, public social rented) should be given to people  who have an existing family or other close connection with the parish?</a:t>
            </a:r>
          </a:p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84% Yes</a:t>
            </a:r>
          </a:p>
          <a:p>
            <a:pPr algn="ctr"/>
            <a:r>
              <a:rPr lang="en-US"/>
              <a:t>16% No</a:t>
            </a:r>
          </a:p>
          <a:p>
            <a:pPr algn="ctr"/>
            <a:r>
              <a:rPr lang="en-US" b="1"/>
              <a:t>*******************************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4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en-GB" sz="2800" b="1"/>
              <a:t>Tiddington 4 Village Plan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r>
              <a:rPr lang="en-GB" sz="2800" b="1"/>
              <a:t>Survey Results – Housing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endParaRPr lang="en-GB" sz="2800" b="1"/>
          </a:p>
        </p:txBody>
      </p:sp>
      <p:graphicFrame>
        <p:nvGraphicFramePr>
          <p:cNvPr id="23643" name="Group 91"/>
          <p:cNvGraphicFramePr>
            <a:graphicFrameLocks noGrp="1"/>
          </p:cNvGraphicFramePr>
          <p:nvPr>
            <p:ph sz="half" idx="1"/>
          </p:nvPr>
        </p:nvGraphicFramePr>
        <p:xfrm>
          <a:off x="1258888" y="1125538"/>
          <a:ext cx="6408737" cy="1712976"/>
        </p:xfrm>
        <a:graphic>
          <a:graphicData uri="http://schemas.openxmlformats.org/drawingml/2006/table">
            <a:tbl>
              <a:tblPr/>
              <a:tblGrid>
                <a:gridCol w="6408737"/>
              </a:tblGrid>
              <a:tr h="1150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development were to take place what would you be concerned about……?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Most Concerned About – The Size of the Development &amp; Increased Traffic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Least Concerned About – Sub Division of Gardens &amp; Infilling Between Properties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7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34" name="Group 82"/>
          <p:cNvGraphicFramePr>
            <a:graphicFrameLocks noGrp="1"/>
          </p:cNvGraphicFramePr>
          <p:nvPr>
            <p:ph sz="quarter" idx="3"/>
          </p:nvPr>
        </p:nvGraphicFramePr>
        <p:xfrm>
          <a:off x="6659563" y="5876925"/>
          <a:ext cx="2027237" cy="365760"/>
        </p:xfrm>
        <a:graphic>
          <a:graphicData uri="http://schemas.openxmlformats.org/drawingml/2006/table">
            <a:tbl>
              <a:tblPr/>
              <a:tblGrid>
                <a:gridCol w="2027237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48" name="Object 96"/>
          <p:cNvGraphicFramePr>
            <a:graphicFrameLocks noChangeAspect="1"/>
          </p:cNvGraphicFramePr>
          <p:nvPr>
            <p:ph sz="quarter" idx="2"/>
          </p:nvPr>
        </p:nvGraphicFramePr>
        <p:xfrm>
          <a:off x="1331913" y="2813050"/>
          <a:ext cx="6840537" cy="3519488"/>
        </p:xfrm>
        <a:graphic>
          <a:graphicData uri="http://schemas.openxmlformats.org/presentationml/2006/ole">
            <p:oleObj spid="_x0000_s31746" name="Chart" r:id="rId4" imgW="7791612" imgH="40100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4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7772400" cy="1079500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GB" sz="2800" b="1" smtClean="0"/>
              <a:t>Tiddington 4 Village Plan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Survey Results – Broadband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/>
          </a:p>
        </p:txBody>
      </p:sp>
      <p:pic>
        <p:nvPicPr>
          <p:cNvPr id="4101" name="Picture 1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060575"/>
            <a:ext cx="95059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50825" y="1341438"/>
            <a:ext cx="916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A large majority of respondents have broadband but want faster connectivity.  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However only roughly one third would pay more than £10 monthly for increased 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4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7772400" cy="1470025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GB" sz="2800" b="1" smtClean="0"/>
              <a:t>Tiddington 4 Village Plan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Survey Results – Broadband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95288" y="3500438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/>
          </a:p>
        </p:txBody>
      </p:sp>
      <p:graphicFrame>
        <p:nvGraphicFramePr>
          <p:cNvPr id="1026" name="Object 176"/>
          <p:cNvGraphicFramePr>
            <a:graphicFrameLocks noChangeAspect="1"/>
          </p:cNvGraphicFramePr>
          <p:nvPr/>
        </p:nvGraphicFramePr>
        <p:xfrm>
          <a:off x="1258888" y="2276475"/>
          <a:ext cx="6842125" cy="4421188"/>
        </p:xfrm>
        <a:graphic>
          <a:graphicData uri="http://schemas.openxmlformats.org/presentationml/2006/ole">
            <p:oleObj spid="_x0000_s59394" name="Chart" r:id="rId4" imgW="11153734" imgH="7210458" progId="Excel.Sheet.8">
              <p:embed/>
            </p:oleObj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539552" y="1340768"/>
            <a:ext cx="7993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The broadband speeds are significantly higher in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Ickford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exchange)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compared to the rest of the parish although less than only one quarter of all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Broadband users have speeds greater than 4Mbps – The national average is 9Mbps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itle 4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7772400" cy="1470025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GB" sz="2800" b="1" smtClean="0"/>
              <a:t>Tiddington 4 Village Plan</a:t>
            </a:r>
            <a:br>
              <a:rPr lang="en-GB" sz="2800" b="1" smtClean="0"/>
            </a:br>
            <a:r>
              <a:rPr lang="en-GB" sz="2800" b="1" smtClean="0"/>
              <a:t/>
            </a:r>
            <a:br>
              <a:rPr lang="en-GB" sz="2800" b="1" smtClean="0"/>
            </a:br>
            <a:r>
              <a:rPr lang="en-GB" sz="2800" b="1" smtClean="0"/>
              <a:t>Survey Results – Broadband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95288" y="3500438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187450" y="2133600"/>
          <a:ext cx="6769100" cy="4519613"/>
        </p:xfrm>
        <a:graphic>
          <a:graphicData uri="http://schemas.openxmlformats.org/presentationml/2006/ole">
            <p:oleObj spid="_x0000_s28674" name="Chart" r:id="rId4" imgW="10982479" imgH="7181785" progId="Excel.Sheet.8">
              <p:embed/>
            </p:oleObj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259632" y="1340768"/>
            <a:ext cx="6489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5 types of service would be accessed more frequently by more than 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30% of respondents if faster broadband speeds were available locally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Tiddington 4 Village Plan</a:t>
            </a:r>
            <a:br>
              <a:rPr lang="en-GB" sz="2800" b="1" dirty="0" smtClean="0"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- Economic Development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41299"/>
              </p:ext>
            </p:extLst>
          </p:nvPr>
        </p:nvGraphicFramePr>
        <p:xfrm>
          <a:off x="0" y="2636912"/>
          <a:ext cx="39604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2735980158"/>
              </p:ext>
            </p:extLst>
          </p:nvPr>
        </p:nvGraphicFramePr>
        <p:xfrm>
          <a:off x="4139952" y="2780928"/>
          <a:ext cx="47525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9992" y="6400487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Other : Parking, noise, rural area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16016" y="4077073"/>
            <a:ext cx="1008112" cy="2323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544522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320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responses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86%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respondents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60% 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total</a:t>
            </a:r>
          </a:p>
        </p:txBody>
      </p:sp>
      <p:pic>
        <p:nvPicPr>
          <p:cNvPr id="9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1484784"/>
            <a:ext cx="786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Most respondents viewed the provision of additional business premises positively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whilst expressing concerns about the impact of additional traffic and possible growth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of the built-up area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6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Tiddington 4 Village Plan </a:t>
            </a:r>
            <a: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Survey Results - Economic Development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5622063"/>
              </p:ext>
            </p:extLst>
          </p:nvPr>
        </p:nvGraphicFramePr>
        <p:xfrm>
          <a:off x="395536" y="1916832"/>
          <a:ext cx="4330824" cy="211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4088" y="2564904"/>
            <a:ext cx="201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338 responses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91% of respondents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64% of total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1807123782"/>
              </p:ext>
            </p:extLst>
          </p:nvPr>
        </p:nvGraphicFramePr>
        <p:xfrm>
          <a:off x="323528" y="4149080"/>
          <a:ext cx="3983033" cy="195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2225847173"/>
              </p:ext>
            </p:extLst>
          </p:nvPr>
        </p:nvGraphicFramePr>
        <p:xfrm>
          <a:off x="4716016" y="4077072"/>
          <a:ext cx="3696072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07704" y="2636912"/>
            <a:ext cx="0" cy="22895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7704" y="2636912"/>
            <a:ext cx="4608512" cy="2304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16416" y="501317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(31)</a:t>
            </a:r>
            <a:endParaRPr lang="en-GB" dirty="0"/>
          </a:p>
        </p:txBody>
      </p:sp>
      <p:pic>
        <p:nvPicPr>
          <p:cNvPr id="12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624" y="1196752"/>
            <a:ext cx="6810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More than 140 respondents work at home at least occasionally, of whom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more than 60 own or part own their business and thirty-one would be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interested in a local networking event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066800"/>
          </a:xfrm>
        </p:spPr>
        <p:txBody>
          <a:bodyPr>
            <a:normAutofit fontScale="90000"/>
          </a:bodyPr>
          <a:lstStyle/>
          <a:p>
            <a:r>
              <a:rPr lang="en-GB" sz="2800" b="1" dirty="0" err="1" smtClean="0">
                <a:latin typeface="Arial" charset="0"/>
                <a:cs typeface="Arial" charset="0"/>
              </a:rPr>
              <a:t>Tiddington</a:t>
            </a:r>
            <a:r>
              <a:rPr lang="en-GB" sz="2800" b="1" dirty="0" smtClean="0">
                <a:latin typeface="Arial" charset="0"/>
                <a:cs typeface="Arial" charset="0"/>
              </a:rPr>
              <a:t> 4 Village Plan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2800" b="1" dirty="0" smtClean="0">
                <a:latin typeface="Arial" charset="0"/>
              </a:rPr>
              <a:t>Survey Results - Crime &amp; Policing</a:t>
            </a:r>
          </a:p>
        </p:txBody>
      </p:sp>
      <p:pic>
        <p:nvPicPr>
          <p:cNvPr id="2560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1530350" y="1392238"/>
          <a:ext cx="6096000" cy="4067175"/>
        </p:xfrm>
        <a:graphic>
          <a:graphicData uri="http://schemas.openxmlformats.org/presentationml/2006/ole">
            <p:oleObj spid="_x0000_s61442" name="Chart" r:id="rId4" imgW="6096075" imgH="4067089" progId="MSGraph.Chart.8">
              <p:embed followColorScheme="full"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150938" y="2441575"/>
          <a:ext cx="6757987" cy="4021138"/>
        </p:xfrm>
        <a:graphic>
          <a:graphicData uri="http://schemas.openxmlformats.org/presentationml/2006/ole">
            <p:oleObj spid="_x0000_s61443" name="Worksheet" r:id="rId5" imgW="6391390" imgH="3600374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1484784"/>
            <a:ext cx="7244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37 written responses about community safety were received, with the biggest </a:t>
            </a:r>
          </a:p>
          <a:p>
            <a:r>
              <a:rPr lang="en-GB" sz="1600" dirty="0" smtClean="0"/>
              <a:t>issues of concern being speeding (9 responses) and drug dealing (6).  Seven </a:t>
            </a:r>
          </a:p>
          <a:p>
            <a:r>
              <a:rPr lang="en-GB" sz="1600" dirty="0" smtClean="0"/>
              <a:t>other issues received 5 or less responses each.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General Comments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9512" y="1484784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40% of general comments concerned roads with speeding, vibration and noise (especially on the A 418) being the predominant subject with 18 comments, followed  by provision of the  crossing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with 5 comments.  The need for a shop (6 comments) and for affordable housing (4 comments) were the next subjects of most  concern generally.  </a:t>
            </a: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6247796" cy="37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27784" y="630932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Arial" pitchFamily="34" charset="0"/>
                <a:cs typeface="Arial" pitchFamily="34" charset="0"/>
              </a:rPr>
              <a:t>Total comments = 81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9632" y="0"/>
            <a:ext cx="6596678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Environment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21165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79512" y="1268760"/>
            <a:ext cx="264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Dog Fouling  -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40% of respondents think it a problem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2160240" cy="11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251520" y="3212976"/>
            <a:ext cx="264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Littering-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44% of respondents think it a problem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40152" y="1268760"/>
            <a:ext cx="3024336" cy="3960439"/>
            <a:chOff x="2627784" y="1196752"/>
            <a:chExt cx="3024336" cy="39604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27784" y="1988841"/>
              <a:ext cx="3024336" cy="121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17"/>
            <p:cNvSpPr/>
            <p:nvPr/>
          </p:nvSpPr>
          <p:spPr>
            <a:xfrm>
              <a:off x="2627784" y="1196752"/>
              <a:ext cx="26460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Preferred solutions – more bins &amp; exacting penalties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3933056"/>
              <a:ext cx="2952327" cy="1224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2627784" y="3212976"/>
              <a:ext cx="26460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Preferred solutions – more bins &amp; exacting penalties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99792" y="1268760"/>
            <a:ext cx="3294112" cy="3936919"/>
            <a:chOff x="5849888" y="1268760"/>
            <a:chExt cx="3294112" cy="39369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40152" y="1988840"/>
              <a:ext cx="2992041" cy="1256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5849888" y="1268760"/>
              <a:ext cx="32941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In particular on the playing field and footpaths/ pavements/ verges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8144" y="3933056"/>
              <a:ext cx="3024335" cy="127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Rectangle 25"/>
            <p:cNvSpPr/>
            <p:nvPr/>
          </p:nvSpPr>
          <p:spPr>
            <a:xfrm>
              <a:off x="5849888" y="3212976"/>
              <a:ext cx="30243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In particular along the A418/ lay-bys, playing field/ hall and bus stops &amp; shelters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699135"/>
            <a:ext cx="2160240" cy="11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5740011"/>
            <a:ext cx="2268860" cy="11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0" y="5534561"/>
            <a:ext cx="1763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Street Lighting 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- Almost equal split between too little and about right level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9952" y="5589240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Noise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- Only 14% of responses said affected “Lots” –main culprits are air &amp; road traffic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Environment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6480720" cy="31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3568" y="170080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Most beneficial measures,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of those suggested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were seen as tidying roadside verges, provision of a local skip and removing litter 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6093296"/>
            <a:ext cx="598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Arial" pitchFamily="34" charset="0"/>
                <a:cs typeface="Arial" pitchFamily="34" charset="0"/>
              </a:rPr>
              <a:t>Results shown are for first choices – results for all choices broadly similar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Flooding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64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2520280" cy="13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2468563" cy="14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013176"/>
            <a:ext cx="2880320" cy="14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013176"/>
            <a:ext cx="252028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23528" y="16288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86% of respondents have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suffered flooding here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00506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88% of respondents have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taken their own steps to prevent flooding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400506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85% of respondents think it important or very important the council takes action to prevent flooding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162880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50% of floods were of gardens and roads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5648" y="400506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Sandbags are the most common form of self-protection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Supporting Services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528" y="148478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All 4 suggested activities to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support children and adolescents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received more than 40 expressions of interest in at least occasional use, with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weekend activities for children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attracting most interest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932040" y="148478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elderly people or those with a disability or mobility problem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wanted no support, but there were more than 15 expressions of interest for each of </a:t>
            </a:r>
            <a:r>
              <a:rPr lang="en-GB" sz="1600" b="1" i="1" dirty="0" smtClean="0">
                <a:latin typeface="Arial" pitchFamily="34" charset="0"/>
                <a:cs typeface="Arial" pitchFamily="34" charset="0"/>
              </a:rPr>
              <a:t>gardening, collecting prescriptions and transport to hospital or GP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327732196"/>
              </p:ext>
            </p:extLst>
          </p:nvPr>
        </p:nvGraphicFramePr>
        <p:xfrm>
          <a:off x="2699792" y="1844824"/>
          <a:ext cx="248602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2208" y="1290246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How do you rate the current play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equipment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0"/>
            <a:ext cx="6596678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Leisure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5085184"/>
            <a:ext cx="3943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Play equipment for children and the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quality of the General Play Space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was perceived to be “Good”.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Facilities for Secondary School Age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and Adults was perceived to be “Poor”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135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489" y="2132856"/>
            <a:ext cx="4453433" cy="28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391489" y="1290246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How often would you use the following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facilities if provided 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9302" y="5173741"/>
            <a:ext cx="4983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Tennis would be the most popular activity overall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Activity Trail was, however,  more popular when </a:t>
            </a:r>
            <a:br>
              <a:rPr lang="en-GB" sz="1600" dirty="0" smtClean="0">
                <a:latin typeface="Arial" pitchFamily="34" charset="0"/>
                <a:cs typeface="Arial" pitchFamily="34" charset="0"/>
              </a:rPr>
            </a:br>
            <a:r>
              <a:rPr lang="en-GB" sz="1600" dirty="0" smtClean="0">
                <a:latin typeface="Arial" pitchFamily="34" charset="0"/>
                <a:cs typeface="Arial" pitchFamily="34" charset="0"/>
              </a:rPr>
              <a:t>counting only responses of “Very often” &amp; “Often”.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633357378"/>
              </p:ext>
            </p:extLst>
          </p:nvPr>
        </p:nvGraphicFramePr>
        <p:xfrm>
          <a:off x="2699792" y="1844824"/>
          <a:ext cx="248602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1340768"/>
            <a:ext cx="8259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The most popular activities, counting only those who would use them monthly, were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Dance Classes, Walking/ Nordic Walking and Film Club with over 50 potential users each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0"/>
            <a:ext cx="6596678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Leisure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383688" cy="381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9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327732196"/>
              </p:ext>
            </p:extLst>
          </p:nvPr>
        </p:nvGraphicFramePr>
        <p:xfrm>
          <a:off x="2699792" y="1844824"/>
          <a:ext cx="2486026" cy="124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1340768"/>
            <a:ext cx="676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Provision of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cycleways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was given highest priority by respondents, when counting both first priorities only and all priorities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0"/>
            <a:ext cx="6596678" cy="11721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Tiddington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4 Village Plan</a:t>
            </a:r>
          </a:p>
          <a:p>
            <a:pPr algn="ctr"/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Survey Results – Leisure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506" y="0"/>
            <a:ext cx="1261494" cy="1490726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76872"/>
            <a:ext cx="7344816" cy="41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484313"/>
            <a:ext cx="6400800" cy="18002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Would you potentially support / accept housing development in the parish if plans were put to the council?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189 out of 353 respondents would support limited development</a:t>
            </a:r>
          </a:p>
          <a:p>
            <a:pPr>
              <a:lnSpc>
                <a:spcPct val="80000"/>
              </a:lnSpc>
            </a:pPr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GB" sz="1200" b="1" dirty="0"/>
              <a:t>97 respondents favour no more development</a:t>
            </a:r>
          </a:p>
        </p:txBody>
      </p:sp>
      <p:pic>
        <p:nvPicPr>
          <p:cNvPr id="2052" name="Picture 2" descr="C:\Users\Public\Documents\Village Plan\Logos\logo12-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938" y="0"/>
            <a:ext cx="12620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4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7772400" cy="1470025"/>
          </a:xfrm>
          <a:ln/>
        </p:spPr>
        <p:txBody>
          <a:bodyPr/>
          <a:lstStyle/>
          <a:p>
            <a:pPr>
              <a:lnSpc>
                <a:spcPts val="1700"/>
              </a:lnSpc>
            </a:pPr>
            <a:r>
              <a:rPr lang="en-GB" sz="2800" b="1"/>
              <a:t>Tiddington 4 Village Plan</a:t>
            </a:r>
            <a:br>
              <a:rPr lang="en-GB" sz="2800" b="1"/>
            </a:br>
            <a:r>
              <a:rPr lang="en-GB" sz="2800" b="1"/>
              <a:t/>
            </a:r>
            <a:br>
              <a:rPr lang="en-GB" sz="2800" b="1"/>
            </a:br>
            <a:r>
              <a:rPr lang="en-GB" sz="2800" b="1"/>
              <a:t>Survey Results – Housing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11188" y="3284538"/>
          <a:ext cx="7891462" cy="2857500"/>
        </p:xfrm>
        <a:graphic>
          <a:graphicData uri="http://schemas.openxmlformats.org/presentationml/2006/ole">
            <p:oleObj spid="_x0000_s29698" name="Chart" r:id="rId4" imgW="5009988" imgH="285735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988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Chart</vt:lpstr>
      <vt:lpstr>Microsoft Office Excel 97-2003 Worksheet</vt:lpstr>
      <vt:lpstr>Slide 1</vt:lpstr>
      <vt:lpstr>Slide 2</vt:lpstr>
      <vt:lpstr>Tiddington 4 Village Plan  Survey Results – Environment</vt:lpstr>
      <vt:lpstr>Tiddington 4 Village Plan  Survey Results – Flooding</vt:lpstr>
      <vt:lpstr>Tiddington 4 Village Plan  Survey Results – Supporting Services</vt:lpstr>
      <vt:lpstr>Slide 6</vt:lpstr>
      <vt:lpstr>Slide 7</vt:lpstr>
      <vt:lpstr>Slide 8</vt:lpstr>
      <vt:lpstr>Tiddington 4 Village Plan  Survey Results – Housing</vt:lpstr>
      <vt:lpstr>Tiddington 4 Village Plan Survey Results – Housing</vt:lpstr>
      <vt:lpstr>Tiddington 4 Village Plan  Survey Results – Housing</vt:lpstr>
      <vt:lpstr>Tiddington 4 Village Plan  Survey Results – Housing  </vt:lpstr>
      <vt:lpstr>Tiddington 4 Village Plan  Survey Results – Broadband</vt:lpstr>
      <vt:lpstr>Tiddington 4 Village Plan  Survey Results – Broadband</vt:lpstr>
      <vt:lpstr>Tiddington 4 Village Plan  Survey Results – Broadband</vt:lpstr>
      <vt:lpstr>Tiddington 4 Village Plan Survey Results - Economic Development</vt:lpstr>
      <vt:lpstr>Tiddington 4 Village Plan   Survey Results - Economic Development</vt:lpstr>
      <vt:lpstr>Tiddington 4 Village Plan  Survey Results - Crime &amp; Policing</vt:lpstr>
      <vt:lpstr>Tiddington 4 Village Plan  Survey Results – General Comments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Draper</dc:creator>
  <cp:lastModifiedBy>Nigel Draper</cp:lastModifiedBy>
  <cp:revision>94</cp:revision>
  <dcterms:created xsi:type="dcterms:W3CDTF">2012-12-12T15:16:05Z</dcterms:created>
  <dcterms:modified xsi:type="dcterms:W3CDTF">2013-01-28T21:13:10Z</dcterms:modified>
</cp:coreProperties>
</file>